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642100" cy="9753600"/>
  <p:embeddedFontLst>
    <p:embeddedFont>
      <p:font typeface="Tahoma" pitchFamily="34" charset="0"/>
      <p:regular r:id="rId15"/>
      <p:bold r:id="rId16"/>
    </p:embeddedFont>
    <p:embeddedFont>
      <p:font typeface="Verdana" pitchFamily="34" charset="0"/>
      <p:regular r:id="rId17"/>
      <p:bold r:id="rId18"/>
      <p:italic r:id="rId19"/>
      <p:boldItalic r:id="rId20"/>
    </p:embeddedFont>
    <p:embeddedFont>
      <p:font typeface="Monotype Sorts" charset="0"/>
      <p:regular r:id="rId21"/>
    </p:embeddedFont>
  </p:embeddedFontLst>
  <p:defaultTextStyle>
    <a:defPPr>
      <a:defRPr lang="en-GB"/>
    </a:defPPr>
    <a:lvl1pPr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DFCA"/>
    <a:srgbClr val="FCFEB9"/>
    <a:srgbClr val="000000"/>
    <a:srgbClr val="FAFD00"/>
    <a:srgbClr val="FDC0E5"/>
    <a:srgbClr val="FCD1C1"/>
    <a:srgbClr val="7B00E4"/>
    <a:srgbClr val="D0FCD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9" autoAdjust="0"/>
    <p:restoredTop sz="90756" autoAdjust="0"/>
  </p:normalViewPr>
  <p:slideViewPr>
    <p:cSldViewPr>
      <p:cViewPr varScale="1">
        <p:scale>
          <a:sx n="71" d="100"/>
          <a:sy n="71" d="100"/>
        </p:scale>
        <p:origin x="-1032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6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98" y="30"/>
      </p:cViewPr>
      <p:guideLst>
        <p:guide orient="horz" pos="4068"/>
        <p:guide pos="116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50" y="0"/>
            <a:ext cx="28495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18" tIns="0" rIns="18318" bIns="0" numCol="1" anchor="t" anchorCtr="0" compatLnSpc="1">
            <a:prstTxWarp prst="textNoShape">
              <a:avLst/>
            </a:prstTxWarp>
          </a:bodyPr>
          <a:lstStyle>
            <a:lvl1pPr defTabSz="857250">
              <a:spcBef>
                <a:spcPct val="0"/>
              </a:spcBef>
              <a:defRPr sz="9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6188" y="0"/>
            <a:ext cx="2849562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18" tIns="0" rIns="18318" bIns="0" numCol="1" anchor="t" anchorCtr="0" compatLnSpc="1">
            <a:prstTxWarp prst="textNoShape">
              <a:avLst/>
            </a:prstTxWarp>
          </a:bodyPr>
          <a:lstStyle>
            <a:lvl1pPr algn="r" defTabSz="857250">
              <a:spcBef>
                <a:spcPct val="0"/>
              </a:spcBef>
              <a:defRPr sz="9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3013" y="9313863"/>
            <a:ext cx="2881312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18" tIns="0" rIns="18318" bIns="0" numCol="1" anchor="b" anchorCtr="0" compatLnSpc="1">
            <a:prstTxWarp prst="textNoShape">
              <a:avLst/>
            </a:prstTxWarp>
          </a:bodyPr>
          <a:lstStyle>
            <a:lvl1pPr algn="r" defTabSz="879475">
              <a:spcBef>
                <a:spcPct val="0"/>
              </a:spcBef>
              <a:defRPr sz="9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C60A701-E62E-4BB5-9AE0-6A00B269A7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2225" y="9313863"/>
            <a:ext cx="288131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18" tIns="0" rIns="18318" bIns="0" numCol="1" anchor="b" anchorCtr="0" compatLnSpc="1">
            <a:prstTxWarp prst="textNoShape">
              <a:avLst/>
            </a:prstTxWarp>
          </a:bodyPr>
          <a:lstStyle>
            <a:lvl1pPr defTabSz="879475">
              <a:spcBef>
                <a:spcPct val="0"/>
              </a:spcBef>
              <a:defRPr sz="9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50" y="0"/>
            <a:ext cx="28495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18" tIns="0" rIns="18318" bIns="0" numCol="1" anchor="t" anchorCtr="0" compatLnSpc="1">
            <a:prstTxWarp prst="textNoShape">
              <a:avLst/>
            </a:prstTxWarp>
          </a:bodyPr>
          <a:lstStyle>
            <a:lvl1pPr defTabSz="712788">
              <a:spcBef>
                <a:spcPct val="0"/>
              </a:spcBef>
              <a:defRPr sz="9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6188" y="0"/>
            <a:ext cx="2849562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18" tIns="0" rIns="18318" bIns="0" numCol="1" anchor="t" anchorCtr="0" compatLnSpc="1">
            <a:prstTxWarp prst="textNoShape">
              <a:avLst/>
            </a:prstTxWarp>
          </a:bodyPr>
          <a:lstStyle>
            <a:lvl1pPr algn="r" defTabSz="712788">
              <a:spcBef>
                <a:spcPct val="0"/>
              </a:spcBef>
              <a:defRPr sz="9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6188" y="9215438"/>
            <a:ext cx="2849562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18" tIns="0" rIns="18318" bIns="0" numCol="1" anchor="b" anchorCtr="0" compatLnSpc="1">
            <a:prstTxWarp prst="textNoShape">
              <a:avLst/>
            </a:prstTxWarp>
          </a:bodyPr>
          <a:lstStyle>
            <a:lvl1pPr algn="r" defTabSz="712788">
              <a:spcBef>
                <a:spcPct val="0"/>
              </a:spcBef>
              <a:defRPr sz="900" i="1">
                <a:latin typeface="Times New Roman" pitchFamily="18" charset="0"/>
              </a:defRPr>
            </a:lvl1pPr>
          </a:lstStyle>
          <a:p>
            <a:pPr>
              <a:defRPr/>
            </a:pPr>
            <a:fld id="{AEA2EA71-84AA-41B3-9F7B-4687A41CAF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7893" name="Rectangle 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5488" y="841375"/>
            <a:ext cx="5359400" cy="4019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01625" y="4897438"/>
            <a:ext cx="6043613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015" tIns="44271" rIns="87015" bIns="442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Body Text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867400" y="9274175"/>
            <a:ext cx="508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015" tIns="44271" rIns="87015" bIns="44271">
            <a:spAutoFit/>
          </a:bodyPr>
          <a:lstStyle/>
          <a:p>
            <a:pPr defTabSz="857250">
              <a:defRPr/>
            </a:pPr>
            <a:r>
              <a:rPr lang="en-GB" sz="1100">
                <a:latin typeface="Arial" pitchFamily="34" charset="0"/>
              </a:rPr>
              <a:t>Page </a:t>
            </a:r>
            <a:fld id="{0091B10D-453A-42C5-9013-63C8EB0BF923}" type="slidenum">
              <a:rPr lang="en-GB" sz="1100">
                <a:latin typeface="Arial" pitchFamily="34" charset="0"/>
              </a:rPr>
              <a:pPr defTabSz="857250">
                <a:defRPr/>
              </a:pPr>
              <a:t>‹#›</a:t>
            </a:fld>
            <a:endParaRPr lang="en-GB" sz="1100">
              <a:latin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09538" y="419100"/>
            <a:ext cx="30019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015" tIns="44271" rIns="87015" bIns="44271">
            <a:spAutoFit/>
          </a:bodyPr>
          <a:lstStyle/>
          <a:p>
            <a:pPr defTabSz="857250">
              <a:defRPr/>
            </a:pPr>
            <a:r>
              <a:rPr lang="en-GB" sz="900">
                <a:latin typeface="Times New Roman" pitchFamily="18" charset="0"/>
              </a:rPr>
              <a:t>J.M. Jowett, Beam Dynamics Panel Report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165475" y="419100"/>
            <a:ext cx="32067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015" tIns="44271" rIns="87015" bIns="44271">
            <a:spAutoFit/>
          </a:bodyPr>
          <a:lstStyle/>
          <a:p>
            <a:pPr algn="r" defTabSz="857250">
              <a:defRPr/>
            </a:pPr>
            <a:r>
              <a:rPr lang="en-GB" sz="1100">
                <a:latin typeface="Arial" pitchFamily="34" charset="0"/>
              </a:rPr>
              <a:t> </a:t>
            </a:r>
            <a:r>
              <a:rPr lang="en-GB" sz="900">
                <a:latin typeface="Times New Roman" pitchFamily="18" charset="0"/>
              </a:rPr>
              <a:t>ICFA Meeting DESY 9/2/2001, Page </a:t>
            </a:r>
            <a:fld id="{2AE4AAD4-1854-49FC-B309-16C148265048}" type="slidenum">
              <a:rPr lang="en-GB" sz="900">
                <a:latin typeface="Times New Roman" pitchFamily="18" charset="0"/>
              </a:rPr>
              <a:pPr algn="r" defTabSz="857250">
                <a:defRPr/>
              </a:pPr>
              <a:t>‹#›</a:t>
            </a:fld>
            <a:endParaRPr lang="en-GB" sz="900">
              <a:latin typeface="Times New Roman" pitchFamily="18" charset="0"/>
            </a:endParaRP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2225" y="9313863"/>
            <a:ext cx="288131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18" tIns="0" rIns="18318" bIns="0" numCol="1" anchor="b" anchorCtr="0" compatLnSpc="1">
            <a:prstTxWarp prst="textNoShape">
              <a:avLst/>
            </a:prstTxWarp>
          </a:bodyPr>
          <a:lstStyle>
            <a:lvl1pPr defTabSz="879475">
              <a:spcBef>
                <a:spcPct val="0"/>
              </a:spcBef>
              <a:defRPr sz="9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93663" indent="-93663" algn="l" defTabSz="892175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282575" algn="l" defTabSz="8921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469900" algn="l" defTabSz="8921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752475" algn="l" defTabSz="8921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130300" algn="l" defTabSz="8921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773238"/>
            <a:ext cx="7772400" cy="1295400"/>
          </a:xfrm>
        </p:spPr>
        <p:txBody>
          <a:bodyPr/>
          <a:lstStyle>
            <a:lvl1pPr>
              <a:defRPr sz="4000">
                <a:solidFill>
                  <a:schemeClr val="bg2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211513"/>
            <a:ext cx="8496300" cy="2593975"/>
          </a:xfrm>
          <a:solidFill>
            <a:schemeClr val="tx1"/>
          </a:solidFill>
        </p:spPr>
        <p:txBody>
          <a:bodyPr/>
          <a:lstStyle>
            <a:lvl1pPr marL="0" indent="0" algn="ctr">
              <a:buFont typeface="Monotype Sorts" pitchFamily="2" charset="2"/>
              <a:buNone/>
              <a:defRPr b="1">
                <a:solidFill>
                  <a:srgbClr val="CFFAFD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4925" y="6427788"/>
            <a:ext cx="5535613" cy="457200"/>
          </a:xfrm>
        </p:spPr>
        <p:txBody>
          <a:bodyPr/>
          <a:lstStyle>
            <a:lvl1pPr>
              <a:defRPr sz="1000" smtClean="0">
                <a:solidFill>
                  <a:srgbClr val="FCFEB9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04025" y="6427788"/>
            <a:ext cx="2232025" cy="457200"/>
          </a:xfrm>
        </p:spPr>
        <p:txBody>
          <a:bodyPr/>
          <a:lstStyle>
            <a:lvl1pPr>
              <a:defRPr sz="1400">
                <a:solidFill>
                  <a:srgbClr val="FCFEB9"/>
                </a:solidFill>
              </a:defRPr>
            </a:lvl1pPr>
          </a:lstStyle>
          <a:p>
            <a:pPr>
              <a:defRPr/>
            </a:pPr>
            <a:fld id="{0A05ED53-066E-4F08-B7AA-7BEF8758BF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2"/>
          </p:nvPr>
        </p:nvSpPr>
        <p:spPr>
          <a:xfrm flipV="1">
            <a:off x="3951288" y="6680200"/>
            <a:ext cx="2781300" cy="177800"/>
          </a:xfrm>
        </p:spPr>
        <p:txBody>
          <a:bodyPr/>
          <a:lstStyle>
            <a:lvl1pPr>
              <a:defRPr sz="1400">
                <a:solidFill>
                  <a:srgbClr val="FCFEB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J.M. Jowett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J.M. Jowett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D78B7-F081-400A-BB4B-8DB7B0E7DC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153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153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J.M. Jowett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4937D-4CB3-46DA-95F8-915FBB9BD2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228600"/>
            <a:ext cx="7127875" cy="404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836613"/>
            <a:ext cx="4038600" cy="5545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613"/>
            <a:ext cx="4038600" cy="5545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J.M. Jowett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8F75D-861A-455B-87F5-291FA885B0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9359900" cy="54867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6613"/>
            <a:ext cx="8229600" cy="2695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684588"/>
            <a:ext cx="8229600" cy="2697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J.M. Jowett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2E94A-75E2-4D93-993F-748D31ED6D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0"/>
            <a:ext cx="9361040" cy="633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6613"/>
            <a:ext cx="4038600" cy="5545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836613"/>
            <a:ext cx="4038600" cy="5545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J.M. Jowett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BA46C-AFEF-45E1-8B5C-239509A6E7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990600"/>
            <a:ext cx="4038600" cy="54102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400800"/>
            <a:ext cx="4343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400800"/>
            <a:ext cx="14478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J.M. Jowett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24663" y="64008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C6D86BE3-398E-4038-A919-8477893EA54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5486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836613"/>
            <a:ext cx="4038600" cy="5545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836613"/>
            <a:ext cx="4038600" cy="5545137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400800"/>
            <a:ext cx="4343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400800"/>
            <a:ext cx="14478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J.M. Jowett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24663" y="64008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20D5F8D0-3356-46B4-8313-56BB1E3DD6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defRPr>
                <a:solidFill>
                  <a:srgbClr val="003399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q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J.M. Jowett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19886-A263-4573-B6CC-F16670ACAB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06900"/>
            <a:ext cx="9144000" cy="190242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J.M. Jowett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65DC9-8CF7-49A2-A524-F61AA2435B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6613"/>
            <a:ext cx="4038600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613"/>
            <a:ext cx="4038600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J.M. Jowett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3E713-12A7-4F35-88CB-CCDDDBFA7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J.M. Jowett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BCA68-169D-4ACC-BDFE-569058F012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486548"/>
            <a:ext cx="43434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LHC morning meeting, 7/11/2011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486548"/>
            <a:ext cx="14478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J.M. Jowett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4663" y="6486548"/>
            <a:ext cx="1905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C414A-B542-4C40-8171-4301CD3581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J.M. Jowett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53B65-E0CD-4AA3-94E8-0D7C02B3EC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J.M. Jowett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7FACD-CAB5-432F-A4A5-1E6D6DC26F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J.M. Jowett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D14E0-20AF-4455-BB66-843D69C90E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1" cy="620687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6613"/>
            <a:ext cx="8229600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434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GB"/>
              <a:t>J.M. Jowett</a:t>
            </a:r>
          </a:p>
        </p:txBody>
      </p:sp>
      <p:sp>
        <p:nvSpPr>
          <p:cNvPr id="269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24663" y="64008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0BEC7CD-B485-47E3-8127-8E53BEF362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4" r:id="rId15"/>
    <p:sldLayoutId id="2147483725" r:id="rId16"/>
    <p:sldLayoutId id="2147483726" r:id="rId17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SzPct val="75000"/>
        <a:buFont typeface="Monotype Sort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–"/>
        <a:defRPr kumimoji="1"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Monotype Sorts" pitchFamily="2" charset="2"/>
        <a:buChar char="»"/>
        <a:defRPr kumimoji="1"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Monotype Sorts" pitchFamily="2" charset="2"/>
        <a:defRPr kumimoji="1"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Monotype Sorts" pitchFamily="2" charset="2"/>
        <a:defRPr kumimoji="1"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Monotype Sorts" pitchFamily="2" charset="2"/>
        <a:defRPr kumimoji="1"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Monotype Sorts" pitchFamily="2" charset="2"/>
        <a:defRPr kumimoji="1"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HI2011 Commissioning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5/11/2011, 09:00 meeting: Decision on ALICE physics conditions</a:t>
            </a:r>
          </a:p>
          <a:p>
            <a:pPr lvl="1"/>
            <a:r>
              <a:rPr lang="en-US" dirty="0" smtClean="0"/>
              <a:t>Based on aperture measurements (see slides by M. </a:t>
            </a:r>
            <a:r>
              <a:rPr lang="en-US" dirty="0" err="1" smtClean="0"/>
              <a:t>Giovannozzi</a:t>
            </a:r>
            <a:r>
              <a:rPr lang="en-US" dirty="0" smtClean="0"/>
              <a:t> at that meeting)</a:t>
            </a:r>
          </a:p>
          <a:p>
            <a:pPr lvl="1"/>
            <a:r>
              <a:rPr lang="el-GR" dirty="0" smtClean="0"/>
              <a:t>β</a:t>
            </a:r>
            <a:r>
              <a:rPr lang="en-US" dirty="0" smtClean="0"/>
              <a:t>* = 1 m</a:t>
            </a:r>
          </a:p>
          <a:p>
            <a:pPr lvl="1"/>
            <a:r>
              <a:rPr lang="en-US" dirty="0" smtClean="0"/>
              <a:t>Crossing angle 60 µ</a:t>
            </a:r>
            <a:r>
              <a:rPr lang="en-US" dirty="0" err="1" smtClean="0"/>
              <a:t>rad</a:t>
            </a:r>
            <a:r>
              <a:rPr lang="en-US" dirty="0" smtClean="0"/>
              <a:t> (external -80 µ</a:t>
            </a:r>
            <a:r>
              <a:rPr lang="en-US" dirty="0" err="1" smtClean="0"/>
              <a:t>rad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Limit of acceptable range for ALICE ZDC </a:t>
            </a:r>
          </a:p>
          <a:p>
            <a:pPr lvl="2"/>
            <a:r>
              <a:rPr lang="en-US" dirty="0" smtClean="0"/>
              <a:t>Unknown aperture restriction near TCTVB.4L2 </a:t>
            </a:r>
            <a:r>
              <a:rPr lang="en-US" dirty="0" smtClean="0"/>
              <a:t>? ? </a:t>
            </a:r>
            <a:endParaRPr lang="en-US" dirty="0" smtClean="0"/>
          </a:p>
          <a:p>
            <a:r>
              <a:rPr lang="en-US" dirty="0" smtClean="0"/>
              <a:t>HI commissioning started 15:00 5/11/2011</a:t>
            </a:r>
          </a:p>
          <a:p>
            <a:pPr lvl="1"/>
            <a:r>
              <a:rPr lang="en-US" dirty="0" smtClean="0"/>
              <a:t>Reversed polarity of ALICE solenoid, spectrometer dipole and compensators</a:t>
            </a:r>
          </a:p>
          <a:p>
            <a:pPr lvl="1"/>
            <a:r>
              <a:rPr lang="en-US" dirty="0" smtClean="0"/>
              <a:t>ALICE BRAN converter taken out (luminosity now from ZDC)</a:t>
            </a:r>
          </a:p>
          <a:p>
            <a:pPr lvl="2"/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19886-A263-4573-B6CC-F16670ACABA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Pb</a:t>
            </a:r>
            <a:r>
              <a:rPr lang="en-US" dirty="0" smtClean="0"/>
              <a:t> ion collimation loss pattern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19886-A263-4573-B6CC-F16670ACABA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8165879" cy="3918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27584" y="5445224"/>
            <a:ext cx="62646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Expected high leakage to dispersion suppressor</a:t>
            </a:r>
          </a:p>
          <a:p>
            <a:r>
              <a:rPr lang="en-US" dirty="0" smtClean="0"/>
              <a:t>All loss maps done, to be </a:t>
            </a:r>
            <a:r>
              <a:rPr lang="en-US" dirty="0" err="1" smtClean="0"/>
              <a:t>analysed</a:t>
            </a:r>
            <a:r>
              <a:rPr lang="en-US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summary for HI2011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Injection, ramp, squeeze, collimator </a:t>
            </a:r>
            <a:r>
              <a:rPr lang="en-US" dirty="0" smtClean="0"/>
              <a:t>setup etc OK</a:t>
            </a:r>
          </a:p>
          <a:p>
            <a:endParaRPr lang="en-US" dirty="0" smtClean="0"/>
          </a:p>
          <a:p>
            <a:r>
              <a:rPr lang="en-US" dirty="0" smtClean="0"/>
              <a:t>Remaining items before Stable Beams</a:t>
            </a:r>
          </a:p>
          <a:p>
            <a:pPr lvl="1"/>
            <a:r>
              <a:rPr lang="en-US" dirty="0" smtClean="0"/>
              <a:t>Transverse damper setup (6 h) </a:t>
            </a:r>
          </a:p>
          <a:p>
            <a:pPr lvl="1"/>
            <a:r>
              <a:rPr lang="en-US" dirty="0" smtClean="0"/>
              <a:t>Collimator ramp functions </a:t>
            </a:r>
            <a:endParaRPr lang="en-US" dirty="0" smtClean="0"/>
          </a:p>
          <a:p>
            <a:pPr lvl="1"/>
            <a:r>
              <a:rPr lang="en-US" dirty="0" smtClean="0"/>
              <a:t>BGI improvements</a:t>
            </a:r>
            <a:endParaRPr lang="en-US" dirty="0" smtClean="0"/>
          </a:p>
          <a:p>
            <a:pPr lvl="1"/>
            <a:r>
              <a:rPr lang="en-US" dirty="0" smtClean="0"/>
              <a:t>TI8 steering to be improved </a:t>
            </a:r>
          </a:p>
          <a:p>
            <a:pPr lvl="1"/>
            <a:r>
              <a:rPr lang="en-US" dirty="0" smtClean="0"/>
              <a:t>Some minor items</a:t>
            </a:r>
          </a:p>
          <a:p>
            <a:pPr lvl="1"/>
            <a:r>
              <a:rPr lang="en-US" dirty="0" smtClean="0"/>
              <a:t>+ Recovery from Technical </a:t>
            </a:r>
            <a:r>
              <a:rPr lang="en-US" dirty="0" smtClean="0"/>
              <a:t>Stop … 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J.M. Jowett, LHC morning meeting, 7/11/2011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C414A-B542-4C40-8171-4301CD3581F1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afternoon shift (to 23:00)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Prepared the machine for injection of lead ions.</a:t>
            </a:r>
          </a:p>
          <a:p>
            <a:pPr lvl="1"/>
            <a:r>
              <a:rPr lang="en-US" dirty="0" smtClean="0"/>
              <a:t>Some hours spent on problems:</a:t>
            </a:r>
          </a:p>
          <a:p>
            <a:pPr lvl="2"/>
            <a:r>
              <a:rPr lang="en-US" dirty="0" smtClean="0"/>
              <a:t>LHC-SPS re-phasing and </a:t>
            </a:r>
            <a:r>
              <a:rPr lang="en-US" dirty="0" err="1" smtClean="0"/>
              <a:t>synchronisation</a:t>
            </a:r>
            <a:r>
              <a:rPr lang="en-US" dirty="0" smtClean="0"/>
              <a:t>, kickers, timing, injection, collimator sequence and interlocks … frequency shift left over from p-</a:t>
            </a:r>
            <a:r>
              <a:rPr lang="en-US" dirty="0" err="1" smtClean="0"/>
              <a:t>Pb</a:t>
            </a:r>
            <a:r>
              <a:rPr lang="en-US" dirty="0" smtClean="0"/>
              <a:t>(?), BQM </a:t>
            </a:r>
            <a:endParaRPr lang="en-US" dirty="0" smtClean="0"/>
          </a:p>
          <a:p>
            <a:pPr lvl="1"/>
            <a:r>
              <a:rPr lang="en-US" dirty="0" smtClean="0"/>
              <a:t>LHC Page 1 changes for ions</a:t>
            </a:r>
          </a:p>
          <a:p>
            <a:r>
              <a:rPr lang="en-US" dirty="0" smtClean="0"/>
              <a:t>Brought </a:t>
            </a:r>
            <a:r>
              <a:rPr lang="en-US" dirty="0" err="1" smtClean="0"/>
              <a:t>Pb</a:t>
            </a:r>
            <a:r>
              <a:rPr lang="en-US" dirty="0" smtClean="0"/>
              <a:t> beams down to the TEDs, </a:t>
            </a:r>
          </a:p>
          <a:p>
            <a:r>
              <a:rPr lang="en-US" dirty="0" smtClean="0"/>
              <a:t>21:30 Both beams injected </a:t>
            </a:r>
          </a:p>
          <a:p>
            <a:pPr lvl="1"/>
            <a:r>
              <a:rPr lang="en-US" dirty="0" smtClean="0"/>
              <a:t>Corrected all the main machine parameters (TLs, </a:t>
            </a:r>
            <a:r>
              <a:rPr lang="en-US" dirty="0" err="1" smtClean="0"/>
              <a:t>inj</a:t>
            </a:r>
            <a:r>
              <a:rPr lang="en-US" dirty="0" smtClean="0"/>
              <a:t> phase, </a:t>
            </a:r>
            <a:r>
              <a:rPr lang="en-US" dirty="0" err="1" smtClean="0"/>
              <a:t>coupling,etc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Started ramp with 2 bunches/beam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19886-A263-4573-B6CC-F16670ACABA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IBS, </a:t>
            </a:r>
            <a:r>
              <a:rPr lang="en-US" dirty="0" err="1" smtClean="0"/>
              <a:t>debunching</a:t>
            </a:r>
            <a:r>
              <a:rPr lang="en-US" dirty="0" smtClean="0"/>
              <a:t> at injection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19886-A263-4573-B6CC-F16670ACABA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7887344" cy="5915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987824" y="3068960"/>
          <a:ext cx="2692400" cy="342900"/>
        </p:xfrm>
        <a:graphic>
          <a:graphicData uri="http://schemas.openxmlformats.org/presentationml/2006/ole">
            <p:oleObj spid="_x0000_s1027" name="Equation" r:id="rId4" imgW="2692080" imgH="34272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44208" y="2708920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IBS will be a major battlefront for this run.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conditions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 scans for Beam 1 problematic</a:t>
            </a:r>
          </a:p>
          <a:p>
            <a:pPr lvl="1"/>
            <a:r>
              <a:rPr lang="en-US" dirty="0" smtClean="0"/>
              <a:t>No BSRT for </a:t>
            </a:r>
            <a:r>
              <a:rPr lang="en-US" dirty="0" err="1" smtClean="0"/>
              <a:t>Pb</a:t>
            </a:r>
            <a:r>
              <a:rPr lang="en-US" dirty="0" smtClean="0"/>
              <a:t> at injection energy, as usual</a:t>
            </a:r>
          </a:p>
          <a:p>
            <a:pPr lvl="1"/>
            <a:r>
              <a:rPr lang="en-US" dirty="0" smtClean="0"/>
              <a:t>BGI operational after Technical Stop</a:t>
            </a:r>
          </a:p>
          <a:p>
            <a:r>
              <a:rPr lang="en-US" dirty="0" smtClean="0"/>
              <a:t>ADT (transverse damper) off </a:t>
            </a:r>
          </a:p>
          <a:p>
            <a:pPr lvl="1"/>
            <a:r>
              <a:rPr lang="en-US" dirty="0" smtClean="0"/>
              <a:t>Some injection oscillations, </a:t>
            </a:r>
            <a:r>
              <a:rPr lang="en-US" dirty="0" err="1" smtClean="0"/>
              <a:t>emittance</a:t>
            </a:r>
            <a:r>
              <a:rPr lang="en-US" dirty="0" smtClean="0"/>
              <a:t> dilution</a:t>
            </a:r>
          </a:p>
          <a:p>
            <a:pPr lvl="1"/>
            <a:r>
              <a:rPr lang="en-US" dirty="0" smtClean="0"/>
              <a:t>Setup for </a:t>
            </a:r>
            <a:r>
              <a:rPr lang="en-US" dirty="0" err="1" smtClean="0"/>
              <a:t>Pb</a:t>
            </a:r>
            <a:r>
              <a:rPr lang="en-US" dirty="0" smtClean="0"/>
              <a:t> next weekend</a:t>
            </a:r>
          </a:p>
          <a:p>
            <a:r>
              <a:rPr lang="en-US" dirty="0" smtClean="0"/>
              <a:t>VRF = 6 MV, may be increased later</a:t>
            </a:r>
          </a:p>
          <a:p>
            <a:pPr lvl="1"/>
            <a:r>
              <a:rPr lang="en-US" dirty="0" smtClean="0"/>
              <a:t>Low blow-up of </a:t>
            </a:r>
            <a:r>
              <a:rPr lang="en-US" dirty="0" err="1" smtClean="0"/>
              <a:t>longiutinal</a:t>
            </a:r>
            <a:r>
              <a:rPr lang="en-US" dirty="0" smtClean="0"/>
              <a:t> </a:t>
            </a:r>
            <a:r>
              <a:rPr lang="en-US" dirty="0" err="1" smtClean="0"/>
              <a:t>emittance</a:t>
            </a:r>
            <a:r>
              <a:rPr lang="en-US" dirty="0" smtClean="0"/>
              <a:t> in ramp for now</a:t>
            </a:r>
          </a:p>
          <a:p>
            <a:r>
              <a:rPr lang="en-US" dirty="0" smtClean="0"/>
              <a:t>Oxygen deficiency alarm at 23:24</a:t>
            </a:r>
          </a:p>
          <a:p>
            <a:pPr lvl="2"/>
            <a:r>
              <a:rPr lang="en-US" dirty="0" smtClean="0"/>
              <a:t>Firemen came</a:t>
            </a:r>
          </a:p>
          <a:p>
            <a:pPr lvl="2"/>
            <a:r>
              <a:rPr lang="en-US" dirty="0" smtClean="0"/>
              <a:t>Turned out to be communication problem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19886-A263-4573-B6CC-F16670ACABA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Emittance</a:t>
            </a:r>
            <a:r>
              <a:rPr lang="en-US" dirty="0" smtClean="0"/>
              <a:t> after 1 h at injection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19886-A263-4573-B6CC-F16670ACABA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2050" name="AutoShape 2" descr="https://ab-dep-op-elogbook.web.cern.ch/ab-dep-op-elogbook/elogbook/secure/attach.php?attachId=1212520&amp;type=png&amp;fname=20111105230428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2" name="AutoShape 4" descr="https://ab-dep-op-elogbook.web.cern.ch/ab-dep-op-elogbook/elogbook/secure/attach.php?attachId=1212520&amp;type=png&amp;fname=20111105230428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0688"/>
            <a:ext cx="6444208" cy="304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73016"/>
            <a:ext cx="6480720" cy="281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096000" y="2348880"/>
          <a:ext cx="3048000" cy="317500"/>
        </p:xfrm>
        <a:graphic>
          <a:graphicData uri="http://schemas.openxmlformats.org/presentationml/2006/ole">
            <p:oleObj spid="_x0000_s2055" name="Equation" r:id="rId5" imgW="3047760" imgH="317160" progId="Equation.DSMT4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310313" y="4264025"/>
          <a:ext cx="2451100" cy="317500"/>
        </p:xfrm>
        <a:graphic>
          <a:graphicData uri="http://schemas.openxmlformats.org/presentationml/2006/ole">
            <p:oleObj spid="_x0000_s2056" name="Equation" r:id="rId6" imgW="2450880" imgH="317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Ramp and squeeze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00:20 6/11/2011 First ramp and squeeze finished</a:t>
            </a:r>
          </a:p>
          <a:p>
            <a:pPr lvl="1"/>
            <a:r>
              <a:rPr lang="en-US" dirty="0" smtClean="0"/>
              <a:t>&lt; 3 h after first injection</a:t>
            </a:r>
          </a:p>
          <a:p>
            <a:pPr lvl="2"/>
            <a:r>
              <a:rPr lang="en-US" dirty="0" smtClean="0"/>
              <a:t>Established with protons previous weekend</a:t>
            </a:r>
          </a:p>
          <a:p>
            <a:pPr lvl="2"/>
            <a:r>
              <a:rPr lang="en-US" dirty="0" smtClean="0"/>
              <a:t>Beam 2 ramp and squeeze already in p-</a:t>
            </a:r>
            <a:r>
              <a:rPr lang="en-US" dirty="0" err="1" smtClean="0"/>
              <a:t>Pb</a:t>
            </a:r>
            <a:r>
              <a:rPr lang="en-US" dirty="0" smtClean="0"/>
              <a:t> MD</a:t>
            </a:r>
          </a:p>
          <a:p>
            <a:pPr lvl="1"/>
            <a:r>
              <a:rPr lang="el-GR" dirty="0" smtClean="0"/>
              <a:t>β</a:t>
            </a:r>
            <a:r>
              <a:rPr lang="en-US" dirty="0" smtClean="0"/>
              <a:t>*=(1,1,1,3) m, briefly held record as the most squeezed LHC optics so far …  </a:t>
            </a:r>
          </a:p>
          <a:p>
            <a:pPr lvl="1"/>
            <a:r>
              <a:rPr lang="en-US" dirty="0" smtClean="0"/>
              <a:t>Nuclear synchrotron</a:t>
            </a:r>
            <a:br>
              <a:rPr lang="en-US" dirty="0" smtClean="0"/>
            </a:br>
            <a:r>
              <a:rPr lang="en-US" dirty="0" smtClean="0"/>
              <a:t>radiation again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J.M. Jowett, LHC morning meeting, 7/11/2011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C414A-B542-4C40-8171-4301CD3581F1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5488" y="3429000"/>
            <a:ext cx="4608512" cy="256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79512" y="4221088"/>
          <a:ext cx="4356100" cy="1409700"/>
        </p:xfrm>
        <a:graphic>
          <a:graphicData uri="http://schemas.openxmlformats.org/presentationml/2006/ole">
            <p:oleObj spid="_x0000_s26627" name="Equation" r:id="rId4" imgW="4356000" imgH="1409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Collisions found using </a:t>
            </a:r>
            <a:br>
              <a:rPr lang="en-US" dirty="0" smtClean="0"/>
            </a:br>
            <a:r>
              <a:rPr lang="en-US" dirty="0" smtClean="0"/>
              <a:t>neutrons in either side </a:t>
            </a:r>
            <a:br>
              <a:rPr lang="en-US" dirty="0" smtClean="0"/>
            </a:br>
            <a:r>
              <a:rPr lang="en-US" dirty="0" smtClean="0"/>
              <a:t>ALICE ZDC </a:t>
            </a:r>
          </a:p>
          <a:p>
            <a:pPr lvl="1"/>
            <a:r>
              <a:rPr lang="en-US" dirty="0" smtClean="0"/>
              <a:t>Trims of several 100 µm</a:t>
            </a:r>
          </a:p>
          <a:p>
            <a:r>
              <a:rPr lang="en-US" dirty="0" smtClean="0"/>
              <a:t>Still using LUCID (ATLAS),</a:t>
            </a:r>
            <a:br>
              <a:rPr lang="en-US" dirty="0" smtClean="0"/>
            </a:br>
            <a:r>
              <a:rPr lang="en-US" dirty="0" smtClean="0"/>
              <a:t>HF (CMS) – lower rates</a:t>
            </a:r>
          </a:p>
          <a:p>
            <a:r>
              <a:rPr lang="en-US" dirty="0" smtClean="0"/>
              <a:t>TCTVs around ALICE fully</a:t>
            </a:r>
            <a:br>
              <a:rPr lang="en-US" dirty="0" smtClean="0"/>
            </a:br>
            <a:r>
              <a:rPr lang="en-US" dirty="0" smtClean="0"/>
              <a:t>opened</a:t>
            </a:r>
          </a:p>
          <a:p>
            <a:pPr lvl="1"/>
            <a:r>
              <a:rPr lang="en-US" dirty="0" smtClean="0"/>
              <a:t>ZDC data OK so far (aperture worry …)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Collisions for experiments (ADJUST mode) for 1 hour, then dumped, refilled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19886-A263-4573-B6CC-F16670ACABA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6850" y="836712"/>
            <a:ext cx="386715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395538" y="4652963"/>
          <a:ext cx="4419600" cy="673100"/>
        </p:xfrm>
        <a:graphic>
          <a:graphicData uri="http://schemas.openxmlformats.org/presentationml/2006/ole">
            <p:oleObj spid="_x0000_s27651" name="Equation" r:id="rId4" imgW="4419360" imgH="6728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maps at injection, Sunday early morning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Injection-</a:t>
            </a:r>
            <a:r>
              <a:rPr lang="en-US" dirty="0" err="1" smtClean="0"/>
              <a:t>rephasing</a:t>
            </a:r>
            <a:r>
              <a:rPr lang="en-US" dirty="0" smtClean="0"/>
              <a:t> problem solved</a:t>
            </a:r>
          </a:p>
          <a:p>
            <a:r>
              <a:rPr lang="en-US" dirty="0" smtClean="0"/>
              <a:t>Almost complete set of loss maps at injection energy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Problem of TCTs in IR1 morning and early afternoon, also an RF cavity, …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19886-A263-4573-B6CC-F16670ACABA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060848"/>
            <a:ext cx="6458890" cy="3149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020272" y="2924944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Beam 1 horizontal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15:00 Sunday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Ramp, squeeze, collimator setup, </a:t>
            </a:r>
            <a:r>
              <a:rPr lang="en-US" dirty="0" err="1" smtClean="0"/>
              <a:t>betatron</a:t>
            </a:r>
            <a:r>
              <a:rPr lang="en-US" dirty="0" smtClean="0"/>
              <a:t> loss maps, asynchronous dump test (low intensity)</a:t>
            </a:r>
          </a:p>
          <a:p>
            <a:pPr lvl="1"/>
            <a:r>
              <a:rPr lang="en-US" dirty="0" smtClean="0"/>
              <a:t>could not move in the ALFA pots for the loss maps in collisions </a:t>
            </a:r>
          </a:p>
          <a:p>
            <a:pPr lvl="1"/>
            <a:r>
              <a:rPr lang="en-US" dirty="0" smtClean="0"/>
              <a:t>Poor lifetimes sometimes, collimators</a:t>
            </a:r>
          </a:p>
          <a:p>
            <a:pPr lvl="1"/>
            <a:r>
              <a:rPr lang="en-US" dirty="0" smtClean="0"/>
              <a:t>Asynchronous dump test (low intensity) </a:t>
            </a:r>
          </a:p>
          <a:p>
            <a:pPr lvl="2"/>
            <a:r>
              <a:rPr lang="en-US" dirty="0" smtClean="0"/>
              <a:t>From Brennan:  "There was very little beam, with losses of only about 1 </a:t>
            </a:r>
            <a:r>
              <a:rPr lang="en-US" dirty="0" err="1" smtClean="0"/>
              <a:t>Gy</a:t>
            </a:r>
            <a:r>
              <a:rPr lang="en-US" dirty="0" smtClean="0"/>
              <a:t>/s on the TCDQs for both beams - however, there is nothing above 1e-3 on any TCTs, so for me this is still OK to continue, as there was some beam in the gap and the relative losses on TCTs are below about 5e-4."</a:t>
            </a:r>
          </a:p>
          <a:p>
            <a:pPr lvl="2"/>
            <a:r>
              <a:rPr lang="en-US" dirty="0" smtClean="0"/>
              <a:t>Concern: “skipped the checks on </a:t>
            </a:r>
            <a:r>
              <a:rPr lang="en-US" dirty="0" err="1" smtClean="0"/>
              <a:t>LHCb</a:t>
            </a:r>
            <a:r>
              <a:rPr lang="en-US" dirty="0" smtClean="0"/>
              <a:t> magnet in the state machine checks as </a:t>
            </a:r>
            <a:r>
              <a:rPr lang="en-US" dirty="0" err="1" smtClean="0"/>
              <a:t>LHCb</a:t>
            </a:r>
            <a:r>
              <a:rPr lang="en-US" dirty="0" smtClean="0"/>
              <a:t> will stay OFF during ion run” </a:t>
            </a:r>
            <a:r>
              <a:rPr lang="en-US" i="1" dirty="0" smtClean="0"/>
              <a:t>in logbook, not quite true</a:t>
            </a:r>
          </a:p>
          <a:p>
            <a:pPr lvl="1"/>
            <a:endParaRPr lang="en-GB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J.M. Jowett, LHC morning meeting, 7/11/2011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19886-A263-4573-B6CC-F16670ACABA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MJBlueTitle">
  <a:themeElements>
    <a:clrScheme name="">
      <a:dk1>
        <a:srgbClr val="0033CC"/>
      </a:dk1>
      <a:lt1>
        <a:srgbClr val="FFFFFF"/>
      </a:lt1>
      <a:dk2>
        <a:srgbClr val="0000FF"/>
      </a:dk2>
      <a:lt2>
        <a:srgbClr val="393939"/>
      </a:lt2>
      <a:accent1>
        <a:srgbClr val="F9FECE"/>
      </a:accent1>
      <a:accent2>
        <a:srgbClr val="868686"/>
      </a:accent2>
      <a:accent3>
        <a:srgbClr val="FFFFFF"/>
      </a:accent3>
      <a:accent4>
        <a:srgbClr val="002AAE"/>
      </a:accent4>
      <a:accent5>
        <a:srgbClr val="FBFEE3"/>
      </a:accent5>
      <a:accent6>
        <a:srgbClr val="797979"/>
      </a:accent6>
      <a:hlink>
        <a:srgbClr val="4D4D4D"/>
      </a:hlink>
      <a:folHlink>
        <a:srgbClr val="0099CC"/>
      </a:folHlink>
    </a:clrScheme>
    <a:fontScheme name="Whirlpool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solidFill>
          <a:schemeClr val="accent1"/>
        </a:solidFill>
        <a:ln w="19050" cap="flat" cmpd="sng" algn="ctr">
          <a:solidFill>
            <a:srgbClr val="FF0000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Whirlpool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JMJBlueTitle</Template>
  <TotalTime>576</TotalTime>
  <Pages>19</Pages>
  <Words>559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Tahoma</vt:lpstr>
      <vt:lpstr>Verdana</vt:lpstr>
      <vt:lpstr>Wingdings</vt:lpstr>
      <vt:lpstr>Monotype Sorts</vt:lpstr>
      <vt:lpstr>Times New Roman</vt:lpstr>
      <vt:lpstr>JMJBlueTitle</vt:lpstr>
      <vt:lpstr>Equation</vt:lpstr>
      <vt:lpstr>HI2011 Commissioning Status</vt:lpstr>
      <vt:lpstr>Saturday afternoon shift (to 23:00)</vt:lpstr>
      <vt:lpstr>IBS, debunching at injection</vt:lpstr>
      <vt:lpstr>Other conditions</vt:lpstr>
      <vt:lpstr>Emittance after 1 h at injection </vt:lpstr>
      <vt:lpstr>Ramp and squeeze</vt:lpstr>
      <vt:lpstr>Collisions</vt:lpstr>
      <vt:lpstr>Loss maps at injection, Sunday early morning</vt:lpstr>
      <vt:lpstr>From 15:00 Sunday</vt:lpstr>
      <vt:lpstr>Pb ion collimation loss pattern</vt:lpstr>
      <vt:lpstr>Status summary for HI2011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HI2011 Commissioning Status Report</dc:title>
  <dc:subject/>
  <dc:creator>John M. Jowett</dc:creator>
  <cp:keywords/>
  <dc:description/>
  <cp:lastModifiedBy>John M. Jowett</cp:lastModifiedBy>
  <cp:revision>19</cp:revision>
  <cp:lastPrinted>2002-02-28T10:58:22Z</cp:lastPrinted>
  <dcterms:created xsi:type="dcterms:W3CDTF">2011-11-06T21:38:23Z</dcterms:created>
  <dcterms:modified xsi:type="dcterms:W3CDTF">2011-11-07T07:20:02Z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4</vt:i4>
  </property>
  <property fmtid="{D5CDD505-2E9C-101B-9397-08002B2CF9AE}" pid="6" name="ScreenUsage">
    <vt:i4>3</vt:i4>
  </property>
  <property fmtid="{D5CDD505-2E9C-101B-9397-08002B2CF9AE}" pid="7" name="MailAddress">
    <vt:lpwstr>John.Jowett@cern.ch</vt:lpwstr>
  </property>
  <property fmtid="{D5CDD505-2E9C-101B-9397-08002B2CF9AE}" pid="8" name="HomePage">
    <vt:lpwstr>http://wwwslap.cern.ch/~jowett/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P:\cern.ch\user\j\jowett\public_html\Lectures\EPSCPG</vt:lpwstr>
  </property>
</Properties>
</file>